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fonts/font1.fntdata" ContentType="application/vnd.openxmlformats-officedocument.obfuscatedFont"/>
  <Override PartName="/ppt/fonts/font2.fntdata" ContentType="application/vnd.openxmlformats-officedocument.obfuscatedFont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mbeddedFontLst>
    <p:embeddedFont>
      <p:font typeface="Roboto-Regular"/>
      <p:regular r:id="rIdEmbedFont2"/>
    </p:embeddedFont>
    <p:embeddedFont>
      <p:font typeface="RobotoSlab-Bold"/>
      <p:regular r:id="rIdEmbedFont1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EmbedFont1" Type="http://schemas.openxmlformats.org/officeDocument/2006/relationships/font" Target="fonts/font1.fntdata"/><Relationship Id="rIdEmbedFont2" Type="http://schemas.openxmlformats.org/officeDocument/2006/relationships/font" Target="fonts/font2.fntdata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title>
      <c:tx>
        <c:rich>
          <a:bodyPr/>
          <a:lstStyle/>
          <a:p>
            <a:r>
              <a:rPr>
                <a:solidFill>
                  <a:srgbClr val="3A2E25"/>
                </a:solidFill>
              </a:rPr>
              <a:t>Годовой объём, млн ₽</a:t>
            </a:r>
          </a:p>
        </c:rich>
      </c:tx>
      <c:layout/>
      <c:overlay val="0"/>
    </c:title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Значение</c:v>
                </c:pt>
              </c:strCache>
            </c:strRef>
          </c:tx>
          <c:dPt>
            <c:idx val="0"/>
            <c:spPr>
              <a:solidFill>
                <a:srgbClr val="5B6B4C"/>
              </a:solidFill>
            </c:spPr>
          </c:dPt>
          <c:dPt>
            <c:idx val="1"/>
            <c:spPr>
              <a:solidFill>
                <a:srgbClr val="5B6B4C"/>
              </a:solidFill>
            </c:spPr>
          </c:dPt>
          <c:dPt>
            <c:idx val="2"/>
            <c:spPr>
              <a:solidFill>
                <a:srgbClr val="5B6B4C"/>
              </a:solidFill>
            </c:spPr>
          </c:dPt>
          <c:dPt>
            <c:idx val="3"/>
            <c:spPr>
              <a:solidFill>
                <a:srgbClr val="5B6B4C"/>
              </a:solidFill>
            </c:spPr>
          </c:dPt>
          <c:dPt>
            <c:idx val="4"/>
            <c:spPr>
              <a:solidFill>
                <a:srgbClr val="5B6B4C"/>
              </a:solidFill>
            </c:spPr>
          </c:dPt>
          <c:cat>
            <c:strRef>
              <c:f>Sheet1!$A$2:$A$6</c:f>
              <c:strCache>
                <c:ptCount val="5"/>
                <c:pt idx="0">
                  <c:v>Сырьё</c:v>
                </c:pt>
                <c:pt idx="1">
                  <c:v>Логистика</c:v>
                </c:pt>
                <c:pt idx="2">
                  <c:v>Оборудование</c:v>
                </c:pt>
                <c:pt idx="3">
                  <c:v>Услуги</c:v>
                </c:pt>
                <c:pt idx="4">
                  <c:v>Прочее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42</c:v>
                </c:pt>
                <c:pt idx="1">
                  <c:v>25</c:v>
                </c:pt>
                <c:pt idx="2">
                  <c:v>16</c:v>
                </c:pt>
                <c:pt idx="3">
                  <c:v>11</c:v>
                </c:pt>
                <c:pt idx="4">
                  <c:v>6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3A2E25"/>
            </a:solidFill>
          </a:ln>
        </c:spPr>
        <c:txPr>
          <a:bodyPr/>
          <a:lstStyle/>
          <a:p>
            <a:pPr>
              <a:defRPr>
                <a:solidFill>
                  <a:srgbClr val="3A2E25"/>
                </a:solidFill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>
          <c:spPr>
            <a:ln>
              <a:solidFill>
                <a:srgbClr val="988F86"/>
              </a:solidFill>
            </a:ln>
          </c:spPr>
        </c:majorGridlines>
        <c:majorTickMark val="out"/>
        <c:minorTickMark val="none"/>
        <c:tickLblPos val="nextTo"/>
        <c:spPr>
          <a:ln>
            <a:solidFill>
              <a:srgbClr val="3A2E25"/>
            </a:solidFill>
          </a:ln>
        </c:spPr>
        <c:txPr>
          <a:bodyPr/>
          <a:lstStyle/>
          <a:p>
            <a:pPr>
              <a:defRPr>
                <a:solidFill>
                  <a:srgbClr val="3A2E25"/>
                </a:solidFill>
              </a:defRPr>
            </a:pPr>
          </a:p>
        </c:txPr>
        <c:crossAx val="-2068027336"/>
        <c:crosses val="autoZero"/>
      </c:valAx>
    </c:plotArea>
    <c:legend>
      <c:legendPos val="b"/>
      <c:overlay val="0"/>
      <c:txPr>
        <a:bodyPr/>
        <a:lstStyle/>
        <a:p>
          <a:pPr>
            <a:defRPr>
              <a:solidFill>
                <a:srgbClr val="3A2E25"/>
              </a:solidFill>
            </a:defRPr>
          </a:pPr>
        </a:p>
      </c:txPr>
    </c:legend>
    <c:dispBlanksAs val="gap"/>
  </c:chart>
  <c:txPr>
    <a:bodyPr/>
    <a:lstStyle/>
    <a:p>
      <a:pPr>
        <a:defRPr sz="1800">
          <a:solidFill>
            <a:srgbClr val="3A2E25"/>
          </a:solidFill>
        </a:defRPr>
      </a:pPr>
      <a:endParaRPr lang="en-US"/>
    </a:p>
  </c:txPr>
  <c:externalData r:id="rId1">
    <c:autoUpdate val="0"/>
  </c:externalData>
  <c:spPr>
    <a:noFill/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title>
      <c:tx>
        <c:rich>
          <a:bodyPr/>
          <a:lstStyle/>
          <a:p>
            <a:r>
              <a:rPr>
                <a:solidFill>
                  <a:srgbClr val="3A2E25"/>
                </a:solidFill>
              </a:rPr>
              <a:t>Выручка, млн ₽</a:t>
            </a:r>
          </a:p>
        </c:rich>
      </c:tx>
      <c:layout/>
      <c:overlay val="0"/>
    </c:title>
    <c:autoTitleDeleted val="0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Значение</c:v>
                </c:pt>
              </c:strCache>
            </c:strRef>
          </c:tx>
          <c:spPr>
            <a:ln>
              <a:solidFill>
                <a:srgbClr val="5B6B4C"/>
              </a:solidFill>
            </a:ln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24</c:v>
                </c:pt>
                <c:pt idx="1">
                  <c:v>31</c:v>
                </c:pt>
                <c:pt idx="2">
                  <c:v>38</c:v>
                </c:pt>
                <c:pt idx="3">
                  <c:v>52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3A2E25"/>
            </a:solidFill>
          </a:ln>
        </c:spPr>
        <c:txPr>
          <a:bodyPr/>
          <a:lstStyle/>
          <a:p>
            <a:pPr>
              <a:defRPr>
                <a:solidFill>
                  <a:srgbClr val="3A2E25"/>
                </a:solidFill>
              </a:defRPr>
            </a:pPr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>
          <c:spPr>
            <a:ln>
              <a:solidFill>
                <a:srgbClr val="988F86"/>
              </a:solidFill>
            </a:ln>
          </c:spPr>
        </c:majorGridlines>
        <c:majorTickMark val="out"/>
        <c:minorTickMark val="none"/>
        <c:tickLblPos val="nextTo"/>
        <c:spPr>
          <a:ln>
            <a:solidFill>
              <a:srgbClr val="3A2E25"/>
            </a:solidFill>
          </a:ln>
        </c:spPr>
        <c:txPr>
          <a:bodyPr/>
          <a:lstStyle/>
          <a:p>
            <a:pPr>
              <a:defRPr>
                <a:solidFill>
                  <a:srgbClr val="3A2E25"/>
                </a:solidFill>
              </a:defRPr>
            </a:pPr>
          </a:p>
        </c:txPr>
        <c:crossAx val="2118791784"/>
        <c:crosses val="autoZero"/>
      </c:valAx>
    </c:plotArea>
    <c:legend>
      <c:legendPos val="b"/>
      <c:layout/>
      <c:overlay val="0"/>
      <c:txPr>
        <a:bodyPr/>
        <a:lstStyle/>
        <a:p>
          <a:pPr>
            <a:defRPr>
              <a:solidFill>
                <a:srgbClr val="3A2E25"/>
              </a:solidFill>
            </a:defRPr>
          </a:pPr>
        </a:p>
      </c:txPr>
    </c:legend>
    <c:plotVisOnly val="1"/>
    <c:dispBlanksAs val="gap"/>
    <c:showDLblsOverMax val="0"/>
  </c:chart>
  <c:txPr>
    <a:bodyPr/>
    <a:lstStyle/>
    <a:p>
      <a:pPr>
        <a:defRPr sz="1800">
          <a:solidFill>
            <a:srgbClr val="3A2E25"/>
          </a:solidFill>
        </a:defRPr>
      </a:pPr>
      <a:endParaRPr lang="en-US"/>
    </a:p>
  </c:txPr>
  <c:externalData r:id="rId1">
    <c:autoUpdate val="0"/>
  </c:externalData>
  <c:spPr>
    <a:noFill/>
  </c:spPr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chart" Target="../charts/char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slide" Target="slide4.xml"/><Relationship Id="rId4" Type="http://schemas.openxmlformats.org/officeDocument/2006/relationships/slide" Target="slide10.xml"/><Relationship Id="rId5" Type="http://schemas.openxmlformats.org/officeDocument/2006/relationships/slide" Target="slide12.xml"/><Relationship Id="rId6" Type="http://schemas.openxmlformats.org/officeDocument/2006/relationships/slide" Target="slide14.xml"/><Relationship Id="rId7" Type="http://schemas.openxmlformats.org/officeDocument/2006/relationships/slide" Target="slide19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chart" Target="../charts/char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2103120"/>
            <a:ext cx="10911535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200" b="1">
                <a:solidFill>
                  <a:srgbClr val="3A2E25"/>
                </a:solidFill>
                <a:latin typeface="Roboto Slab"/>
              </a:rPr>
              <a:t>Закупки и продажи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291840"/>
            <a:ext cx="1091153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5B6B4C"/>
                </a:solidFill>
                <a:latin typeface="Roboto Slab"/>
              </a:rPr>
              <a:t>От первого контакта до повторной покупки — процесс, который приносит прибыль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4206240"/>
            <a:ext cx="1091153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0">
                <a:solidFill>
                  <a:srgbClr val="3A2E25"/>
                </a:solidFill>
                <a:latin typeface="Roboto Slab"/>
              </a:rPr>
              <a:t>От первого контакта до повторной покупки — процесс, который приносит прибыль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3A2E25"/>
                </a:solidFill>
                <a:latin typeface="Roboto"/>
              </a:rPr>
              <a:t>1 / 19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45720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3A2E25"/>
                </a:solidFill>
                <a:latin typeface="Roboto Slab"/>
              </a:rPr>
              <a:t>Каналы продаж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339333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5B6B4C"/>
                </a:solidFill>
                <a:latin typeface="Roboto Slab"/>
              </a:rPr>
              <a:t>Онлайн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468880"/>
            <a:ext cx="3393338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5B6B4C"/>
                </a:solidFill>
                <a:latin typeface="Roboto Slab"/>
              </a:rPr>
              <a:t>✓ Низкая цена привлечения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3429000"/>
            <a:ext cx="3393338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5B6B4C"/>
                </a:solidFill>
                <a:latin typeface="Roboto Slab"/>
              </a:rPr>
              <a:t>✓ Быстрый старт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4389120"/>
            <a:ext cx="3393338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5B6B4C"/>
                </a:solidFill>
                <a:latin typeface="Roboto Slab"/>
              </a:rPr>
              <a:t>✓ Массовый охват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99178" y="1554480"/>
            <a:ext cx="339333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5B6B4C"/>
                </a:solidFill>
                <a:latin typeface="Roboto Slab"/>
              </a:rPr>
              <a:t>Офлайн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99178" y="2468880"/>
            <a:ext cx="3393338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5B6B4C"/>
                </a:solidFill>
                <a:latin typeface="Roboto Slab"/>
              </a:rPr>
              <a:t>✓ Личный контакт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99178" y="3429000"/>
            <a:ext cx="3393338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5B6B4C"/>
                </a:solidFill>
                <a:latin typeface="Roboto Slab"/>
              </a:rPr>
              <a:t>✓ Высокий чек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99178" y="4389120"/>
            <a:ext cx="3393338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787878"/>
                </a:solidFill>
                <a:latin typeface="Roboto Slab"/>
              </a:rPr>
              <a:t>✗ Дорогое масштабирование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58276" y="1554480"/>
            <a:ext cx="339333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5B6B4C"/>
                </a:solidFill>
                <a:latin typeface="Roboto Slab"/>
              </a:rPr>
              <a:t>Партнёры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58276" y="2468880"/>
            <a:ext cx="3393338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5B6B4C"/>
                </a:solidFill>
                <a:latin typeface="Roboto Slab"/>
              </a:rPr>
              <a:t>✓ Готовый спрос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58276" y="3429000"/>
            <a:ext cx="3393338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787878"/>
                </a:solidFill>
                <a:latin typeface="Roboto Slab"/>
              </a:rPr>
              <a:t>✗ Зависимость от канала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58276" y="4389120"/>
            <a:ext cx="3393338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787878"/>
                </a:solidFill>
                <a:latin typeface="Roboto Slab"/>
              </a:rPr>
              <a:t>✗ Делим маржу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3A2E25"/>
                </a:solidFill>
                <a:latin typeface="Roboto"/>
              </a:rPr>
              <a:t>10 / 19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45720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3A2E25"/>
                </a:solidFill>
                <a:latin typeface="Roboto Slab"/>
              </a:rPr>
              <a:t>Выручка по кварталам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640080" y="1554480"/>
          <a:ext cx="6705423" cy="4663440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7711263" y="1554480"/>
            <a:ext cx="3840352" cy="4663440"/>
          </a:xfrm>
          <a:prstGeom prst="roundRect">
            <a:avLst/>
          </a:prstGeom>
          <a:solidFill>
            <a:srgbClr val="5B6B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 b="1">
                <a:solidFill>
                  <a:srgbClr val="FFFFFF"/>
                </a:solidFill>
              </a:rPr>
              <a:t>Выручка за год выросла в 2,2 раза</a:t>
            </a:r>
          </a:p>
          <a:p>
            <a:r>
              <a:rPr sz="2000">
                <a:solidFill>
                  <a:srgbClr val="FFFFFF"/>
                </a:solidFill>
              </a:rPr>
              <a:t>Квартальная динамика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3A2E25"/>
                </a:solidFill>
                <a:latin typeface="Roboto"/>
              </a:rPr>
              <a:t>11 / 19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45720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3A2E25"/>
                </a:solidFill>
                <a:latin typeface="Roboto Slab"/>
              </a:rPr>
              <a:t>Ключевые метрики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011680"/>
            <a:ext cx="5272887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000" b="1">
                <a:solidFill>
                  <a:srgbClr val="3A2E25"/>
                </a:solidFill>
                <a:latin typeface="Roboto Slab"/>
              </a:rPr>
              <a:t>×2,2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108960"/>
            <a:ext cx="5272887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787878"/>
                </a:solidFill>
                <a:latin typeface="Roboto Slab"/>
              </a:rPr>
              <a:t>Рост выручки за год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78727" y="2011680"/>
            <a:ext cx="5272887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000" b="1">
                <a:solidFill>
                  <a:srgbClr val="3A2E25"/>
                </a:solidFill>
                <a:latin typeface="Roboto Slab"/>
              </a:rPr>
              <a:t>5,4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78727" y="3108960"/>
            <a:ext cx="5272887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787878"/>
                </a:solidFill>
                <a:latin typeface="Roboto Slab"/>
              </a:rPr>
              <a:t>NPS — готовность рекомендовать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4434840"/>
            <a:ext cx="5272887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000" b="1">
                <a:solidFill>
                  <a:srgbClr val="3A2E25"/>
                </a:solidFill>
                <a:latin typeface="Roboto Slab"/>
              </a:rPr>
              <a:t>31 %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5532120"/>
            <a:ext cx="5272887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787878"/>
                </a:solidFill>
                <a:latin typeface="Roboto Slab"/>
              </a:rPr>
              <a:t>Доля повторных покупок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78727" y="4434840"/>
            <a:ext cx="5272887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000" b="1">
                <a:solidFill>
                  <a:srgbClr val="3A2E25"/>
                </a:solidFill>
                <a:latin typeface="Roboto Slab"/>
              </a:rPr>
              <a:t>7 дней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78727" y="5532120"/>
            <a:ext cx="5272887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787878"/>
                </a:solidFill>
                <a:latin typeface="Roboto Slab"/>
              </a:rPr>
              <a:t>Средний цикл сделки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3A2E25"/>
                </a:solidFill>
                <a:latin typeface="Roboto"/>
              </a:rPr>
              <a:t>12 / 19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45720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3A2E25"/>
                </a:solidFill>
                <a:latin typeface="Roboto Slab"/>
              </a:rPr>
              <a:t>Почему клиенты уходят — и что делать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4724247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787878"/>
                </a:solidFill>
                <a:latin typeface="Roboto Slab"/>
              </a:rPr>
              <a:t>Проблема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7367" y="1554480"/>
            <a:ext cx="4724247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5B6B4C"/>
                </a:solidFill>
                <a:latin typeface="Roboto Slab"/>
              </a:rPr>
              <a:t>Решение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560320"/>
            <a:ext cx="4724247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787878"/>
                </a:solidFill>
                <a:latin typeface="Roboto Slab"/>
              </a:rPr>
              <a:t>Долгий ответ менеджера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92927" y="2651760"/>
            <a:ext cx="1005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>
                <a:solidFill>
                  <a:srgbClr val="5B6B4C"/>
                </a:solidFill>
                <a:latin typeface="Roboto Slab"/>
              </a:rPr>
              <a:t>→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27367" y="2560320"/>
            <a:ext cx="4724247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3A2E25"/>
                </a:solidFill>
                <a:latin typeface="Roboto Slab"/>
              </a:rPr>
              <a:t>Слак-бота: ответ за 2 минуты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4114800"/>
            <a:ext cx="4724247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787878"/>
                </a:solidFill>
                <a:latin typeface="Roboto Slab"/>
              </a:rPr>
              <a:t>Цена выше рынка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92927" y="4206240"/>
            <a:ext cx="1005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>
                <a:solidFill>
                  <a:srgbClr val="5B6B4C"/>
                </a:solidFill>
                <a:latin typeface="Roboto Slab"/>
              </a:rPr>
              <a:t>→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27367" y="4114800"/>
            <a:ext cx="4724247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3A2E25"/>
                </a:solidFill>
                <a:latin typeface="Roboto Slab"/>
              </a:rPr>
              <a:t>Скидка за предоплату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5669280"/>
            <a:ext cx="4724247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787878"/>
                </a:solidFill>
                <a:latin typeface="Roboto Slab"/>
              </a:rPr>
              <a:t>Нет отслеживания заказа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92927" y="5760720"/>
            <a:ext cx="1005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>
                <a:solidFill>
                  <a:srgbClr val="5B6B4C"/>
                </a:solidFill>
                <a:latin typeface="Roboto Slab"/>
              </a:rPr>
              <a:t>→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27367" y="5669280"/>
            <a:ext cx="4724247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3A2E25"/>
                </a:solidFill>
                <a:latin typeface="Roboto Slab"/>
              </a:rPr>
              <a:t>Личный кабинет с этапами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3A2E25"/>
                </a:solidFill>
                <a:latin typeface="Roboto"/>
              </a:rPr>
              <a:t>13 / 19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45720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3A2E25"/>
                </a:solidFill>
                <a:latin typeface="Roboto Slab"/>
              </a:rPr>
              <a:t>Сценарии роста на год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339333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787878"/>
                </a:solidFill>
                <a:latin typeface="Roboto Slab"/>
              </a:rPr>
              <a:t>Базовый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377440"/>
            <a:ext cx="339333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3A2E25"/>
                </a:solidFill>
                <a:latin typeface="Roboto Slab"/>
              </a:rPr>
              <a:t>+20%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3108960"/>
            <a:ext cx="3393338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787878"/>
                </a:solidFill>
                <a:latin typeface="Roboto Slab"/>
              </a:rPr>
              <a:t>Удержание текущих клиентов и рост повторных продаж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99178" y="1554480"/>
            <a:ext cx="339333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787878"/>
                </a:solidFill>
                <a:latin typeface="Roboto Slab"/>
              </a:rPr>
              <a:t>Реалистичный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99178" y="2377440"/>
            <a:ext cx="339333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3A2E25"/>
                </a:solidFill>
                <a:latin typeface="Roboto Slab"/>
              </a:rPr>
              <a:t>+45%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99178" y="3108960"/>
            <a:ext cx="3393338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787878"/>
                </a:solidFill>
                <a:latin typeface="Roboto Slab"/>
              </a:rPr>
              <a:t>Запуск двух новых каналов и автоматизация продаж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58276" y="1554480"/>
            <a:ext cx="339333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787878"/>
                </a:solidFill>
                <a:latin typeface="Roboto Slab"/>
              </a:rPr>
              <a:t>Оптимистичный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58276" y="2377440"/>
            <a:ext cx="339333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3A2E25"/>
                </a:solidFill>
                <a:latin typeface="Roboto Slab"/>
              </a:rPr>
              <a:t>+80%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58276" y="3108960"/>
            <a:ext cx="3393338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787878"/>
                </a:solidFill>
                <a:latin typeface="Roboto Slab"/>
              </a:rPr>
              <a:t>Выход в смежный сегмент и партнёрская сеть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3A2E25"/>
                </a:solidFill>
                <a:latin typeface="Roboto"/>
              </a:rPr>
              <a:t>14 / 19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45720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3A2E25"/>
                </a:solidFill>
                <a:latin typeface="Roboto Slab"/>
              </a:rPr>
              <a:t>Сравнение поставщиков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0080" y="1554480"/>
          <a:ext cx="10911535" cy="4663440"/>
        </p:xfrm>
        <a:graphic>
          <a:graphicData uri="http://schemas.openxmlformats.org/drawingml/2006/table">
            <a:tbl>
              <a:tblPr firstRow="0" bandRow="0"/>
              <a:tblGrid>
                <a:gridCol w="2182307"/>
                <a:gridCol w="2182307"/>
                <a:gridCol w="2182307"/>
                <a:gridCol w="2182307"/>
                <a:gridCol w="2182307"/>
              </a:tblGrid>
              <a:tr h="932688">
                <a:tc>
                  <a:txBody>
                    <a:bodyPr/>
                    <a:lstStyle/>
                    <a:p>
                      <a:pPr algn="ctr"/>
                      <a:r>
                        <a:rPr b="1" sz="2200">
                          <a:solidFill>
                            <a:srgbClr val="FFFFFF"/>
                          </a:solidFill>
                          <a:latin typeface="Roboto Slab"/>
                        </a:rPr>
                        <a:t>Поставщик</a:t>
                      </a:r>
                    </a:p>
                  </a:txBody>
                  <a:tcPr>
                    <a:solidFill>
                      <a:srgbClr val="5B6B4C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2200">
                          <a:solidFill>
                            <a:srgbClr val="FFFFFF"/>
                          </a:solidFill>
                          <a:latin typeface="Roboto Slab"/>
                        </a:rPr>
                        <a:t>Цена, ₽</a:t>
                      </a:r>
                    </a:p>
                  </a:txBody>
                  <a:tcPr>
                    <a:solidFill>
                      <a:srgbClr val="5B6B4C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2200">
                          <a:solidFill>
                            <a:srgbClr val="FFFFFF"/>
                          </a:solidFill>
                          <a:latin typeface="Roboto Slab"/>
                        </a:rPr>
                        <a:t>Срок, дней</a:t>
                      </a:r>
                    </a:p>
                  </a:txBody>
                  <a:tcPr>
                    <a:solidFill>
                      <a:srgbClr val="5B6B4C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2200">
                          <a:solidFill>
                            <a:srgbClr val="FFFFFF"/>
                          </a:solidFill>
                          <a:latin typeface="Roboto Slab"/>
                        </a:rPr>
                        <a:t>Качество</a:t>
                      </a:r>
                    </a:p>
                  </a:txBody>
                  <a:tcPr>
                    <a:solidFill>
                      <a:srgbClr val="5B6B4C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2200">
                          <a:solidFill>
                            <a:srgbClr val="FFFFFF"/>
                          </a:solidFill>
                          <a:latin typeface="Roboto Slab"/>
                        </a:rPr>
                        <a:t>Рейтинг</a:t>
                      </a:r>
                    </a:p>
                  </a:txBody>
                  <a:tcPr>
                    <a:solidFill>
                      <a:srgbClr val="5B6B4C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</a:tr>
              <a:tr h="932688"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ООО «Альфа»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120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5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высокое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4,8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</a:tr>
              <a:tr h="932688"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ООО «Бета»</a:t>
                      </a:r>
                    </a:p>
                  </a:txBody>
                  <a:tcPr>
                    <a:solidFill>
                      <a:srgbClr val="D3C6A6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95</a:t>
                      </a:r>
                    </a:p>
                  </a:txBody>
                  <a:tcPr>
                    <a:solidFill>
                      <a:srgbClr val="D3C6A6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10</a:t>
                      </a:r>
                    </a:p>
                  </a:txBody>
                  <a:tcPr>
                    <a:solidFill>
                      <a:srgbClr val="D3C6A6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среднее</a:t>
                      </a:r>
                    </a:p>
                  </a:txBody>
                  <a:tcPr>
                    <a:solidFill>
                      <a:srgbClr val="D3C6A6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4,2</a:t>
                      </a:r>
                    </a:p>
                  </a:txBody>
                  <a:tcPr>
                    <a:solidFill>
                      <a:srgbClr val="D3C6A6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</a:tr>
              <a:tr h="932688"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ООО «Гамма»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110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3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высокое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4,6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</a:tr>
              <a:tr h="932688"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ООО «Дельта»</a:t>
                      </a:r>
                    </a:p>
                  </a:txBody>
                  <a:tcPr>
                    <a:solidFill>
                      <a:srgbClr val="D3C6A6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130</a:t>
                      </a:r>
                    </a:p>
                  </a:txBody>
                  <a:tcPr>
                    <a:solidFill>
                      <a:srgbClr val="D3C6A6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7</a:t>
                      </a:r>
                    </a:p>
                  </a:txBody>
                  <a:tcPr>
                    <a:solidFill>
                      <a:srgbClr val="D3C6A6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отличное</a:t>
                      </a:r>
                    </a:p>
                  </a:txBody>
                  <a:tcPr>
                    <a:solidFill>
                      <a:srgbClr val="D3C6A6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4,9</a:t>
                      </a:r>
                    </a:p>
                  </a:txBody>
                  <a:tcPr>
                    <a:solidFill>
                      <a:srgbClr val="D3C6A6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3A2E25"/>
                </a:solidFill>
                <a:latin typeface="Roboto"/>
              </a:rPr>
              <a:t>15 / 19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45720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3A2E25"/>
                </a:solidFill>
                <a:latin typeface="Roboto Slab"/>
              </a:rPr>
              <a:t>План и факт продаж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0080" y="1554480"/>
          <a:ext cx="10911532" cy="4663440"/>
        </p:xfrm>
        <a:graphic>
          <a:graphicData uri="http://schemas.openxmlformats.org/drawingml/2006/table">
            <a:tbl>
              <a:tblPr firstRow="0" bandRow="0"/>
              <a:tblGrid>
                <a:gridCol w="2727883"/>
                <a:gridCol w="2727883"/>
                <a:gridCol w="2727883"/>
                <a:gridCol w="2727883"/>
              </a:tblGrid>
              <a:tr h="932688">
                <a:tc>
                  <a:txBody>
                    <a:bodyPr/>
                    <a:lstStyle/>
                    <a:p>
                      <a:pPr algn="ctr"/>
                      <a:r>
                        <a:rPr b="1" sz="2200">
                          <a:solidFill>
                            <a:srgbClr val="FFFFFF"/>
                          </a:solidFill>
                          <a:latin typeface="Roboto Slab"/>
                        </a:rPr>
                        <a:t>Квартал</a:t>
                      </a:r>
                    </a:p>
                  </a:txBody>
                  <a:tcPr>
                    <a:solidFill>
                      <a:srgbClr val="5B6B4C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2200">
                          <a:solidFill>
                            <a:srgbClr val="FFFFFF"/>
                          </a:solidFill>
                          <a:latin typeface="Roboto Slab"/>
                        </a:rPr>
                        <a:t>План, млн ₽</a:t>
                      </a:r>
                    </a:p>
                  </a:txBody>
                  <a:tcPr>
                    <a:solidFill>
                      <a:srgbClr val="5B6B4C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2200">
                          <a:solidFill>
                            <a:srgbClr val="FFFFFF"/>
                          </a:solidFill>
                          <a:latin typeface="Roboto Slab"/>
                        </a:rPr>
                        <a:t>Факт, млн ₽</a:t>
                      </a:r>
                    </a:p>
                  </a:txBody>
                  <a:tcPr>
                    <a:solidFill>
                      <a:srgbClr val="5B6B4C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2200">
                          <a:solidFill>
                            <a:srgbClr val="FFFFFF"/>
                          </a:solidFill>
                          <a:latin typeface="Roboto Slab"/>
                        </a:rPr>
                        <a:t>Выполнение</a:t>
                      </a:r>
                    </a:p>
                  </a:txBody>
                  <a:tcPr>
                    <a:solidFill>
                      <a:srgbClr val="5B6B4C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</a:tr>
              <a:tr h="932688"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Q1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20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24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120%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</a:tr>
              <a:tr h="932688"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Q2</a:t>
                      </a:r>
                    </a:p>
                  </a:txBody>
                  <a:tcPr>
                    <a:solidFill>
                      <a:srgbClr val="D3C6A6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28</a:t>
                      </a:r>
                    </a:p>
                  </a:txBody>
                  <a:tcPr>
                    <a:solidFill>
                      <a:srgbClr val="D3C6A6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31</a:t>
                      </a:r>
                    </a:p>
                  </a:txBody>
                  <a:tcPr>
                    <a:solidFill>
                      <a:srgbClr val="D3C6A6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111%</a:t>
                      </a:r>
                    </a:p>
                  </a:txBody>
                  <a:tcPr>
                    <a:solidFill>
                      <a:srgbClr val="D3C6A6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</a:tr>
              <a:tr h="932688"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Q3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34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38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112%</a:t>
                      </a:r>
                    </a:p>
                  </a:txBody>
                  <a:tcPr>
                    <a:noFill/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</a:tr>
              <a:tr h="932688"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Q4</a:t>
                      </a:r>
                    </a:p>
                  </a:txBody>
                  <a:tcPr>
                    <a:solidFill>
                      <a:srgbClr val="D3C6A6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44</a:t>
                      </a:r>
                    </a:p>
                  </a:txBody>
                  <a:tcPr>
                    <a:solidFill>
                      <a:srgbClr val="D3C6A6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52</a:t>
                      </a:r>
                    </a:p>
                  </a:txBody>
                  <a:tcPr>
                    <a:solidFill>
                      <a:srgbClr val="D3C6A6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000">
                          <a:solidFill>
                            <a:srgbClr val="3A2E25"/>
                          </a:solidFill>
                          <a:latin typeface="Roboto"/>
                        </a:rPr>
                        <a:t>118%</a:t>
                      </a:r>
                    </a:p>
                  </a:txBody>
                  <a:tcPr>
                    <a:solidFill>
                      <a:srgbClr val="D3C6A6"/>
                    </a:solidFill>
                    <a:lnB w="25400" cap="flat" cmpd="sng">
                      <a:noFill/>
                    </a:lnB>
                    <a:lnT w="25400" cap="flat" cmpd="sng">
                      <a:noFill/>
                    </a:lnT>
                    <a:lnL w="25400" cap="flat" cmpd="sng">
                      <a:noFill/>
                    </a:lnL>
                    <a:lnR w="25400" cap="flat" cmpd="sng">
                      <a:noFill/>
                    </a:lnR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3A2E25"/>
                </a:solidFill>
                <a:latin typeface="Roboto"/>
              </a:rPr>
              <a:t>16 / 19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71600" y="2286000"/>
            <a:ext cx="9448495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0">
                <a:solidFill>
                  <a:srgbClr val="5B6B4C"/>
                </a:solidFill>
                <a:latin typeface="Roboto Slab"/>
              </a:rPr>
              <a:t>«Деньги — это побочный продукт правильно построенного процесса.»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4023360"/>
            <a:ext cx="1091153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>
                <a:solidFill>
                  <a:srgbClr val="3A2E25"/>
                </a:solidFill>
                <a:latin typeface="Roboto Slab"/>
              </a:rPr>
              <a:t>Принцип компании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3A2E25"/>
                </a:solidFill>
                <a:latin typeface="Roboto"/>
              </a:rPr>
              <a:t>17 / 19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45720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3A2E25"/>
                </a:solidFill>
                <a:latin typeface="Roboto Slab"/>
              </a:rPr>
              <a:t>Меню презентации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463040"/>
            <a:ext cx="10911535" cy="42926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0" u="sng">
                <a:solidFill>
                  <a:srgbClr val="5B6B4C"/>
                </a:solidFill>
                <a:latin typeface="Roboto Slab"/>
                <a:hlinkClick action="ppaction://hlinksldjump" r:id="rId3"/>
              </a:rPr>
              <a:t>Цикл закупок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379984"/>
            <a:ext cx="10911535" cy="42926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0" u="sng">
                <a:solidFill>
                  <a:srgbClr val="5B6B4C"/>
                </a:solidFill>
                <a:latin typeface="Roboto Slab"/>
                <a:hlinkClick action="ppaction://hlinksldjump" r:id="rId4"/>
              </a:rPr>
              <a:t>Цикл продаж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3296928"/>
            <a:ext cx="10911535" cy="42926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0" u="sng">
                <a:solidFill>
                  <a:srgbClr val="5B6B4C"/>
                </a:solidFill>
                <a:latin typeface="Roboto Slab"/>
                <a:hlinkClick action="ppaction://hlinksldjump" r:id="rId5"/>
              </a:rPr>
              <a:t>Ключевые метрики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4213872"/>
            <a:ext cx="10911535" cy="42926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0" u="sng">
                <a:solidFill>
                  <a:srgbClr val="5B6B4C"/>
                </a:solidFill>
                <a:latin typeface="Roboto Slab"/>
                <a:hlinkClick action="ppaction://hlinksldjump" r:id="rId6"/>
              </a:rPr>
              <a:t>Сценарии роста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5130816"/>
            <a:ext cx="10911535" cy="42926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600" b="0" u="sng">
                <a:solidFill>
                  <a:srgbClr val="5B6B4C"/>
                </a:solidFill>
                <a:latin typeface="Roboto Slab"/>
                <a:hlinkClick action="ppaction://hlinksldjump" r:id="rId7"/>
              </a:rPr>
              <a:t>Выводы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3A2E25"/>
                </a:solidFill>
                <a:latin typeface="Roboto"/>
              </a:rPr>
              <a:t>18 / 19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2743200"/>
            <a:ext cx="10911535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>
                <a:solidFill>
                  <a:srgbClr val="3A2E25"/>
                </a:solidFill>
                <a:latin typeface="Roboto Slab"/>
              </a:rPr>
              <a:t>Спасибо!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4023360"/>
            <a:ext cx="1091153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0">
                <a:solidFill>
                  <a:srgbClr val="5B6B4C"/>
                </a:solidFill>
                <a:latin typeface="Roboto Slab"/>
              </a:rPr>
              <a:t>Закупки и продажи — от процесса к прибыли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3A2E25"/>
                </a:solidFill>
                <a:latin typeface="Roboto"/>
              </a:rPr>
              <a:t>19 / 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45720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3A2E25"/>
                </a:solidFill>
                <a:latin typeface="Roboto Slab"/>
              </a:rPr>
              <a:t>План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879952" y="411480"/>
            <a:ext cx="4431791" cy="6035040"/>
            <a:chOff x="0" y="0"/>
            <a:chExt cx="4431791" cy="6035040"/>
          </a:xfrm>
        </p:grpSpPr>
        <p:sp>
          <p:nvSpPr>
            <p:cNvPr id="5" name="Oval 4"/>
            <p:cNvSpPr/>
            <p:nvPr/>
          </p:nvSpPr>
          <p:spPr>
            <a:xfrm>
              <a:off x="0" y="114300"/>
              <a:ext cx="548640" cy="548640"/>
            </a:xfrm>
            <a:prstGeom prst="ellipse">
              <a:avLst/>
            </a:prstGeom>
            <a:solidFill>
              <a:srgbClr val="5B6B4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wrap="none" lIns="0" rIns="0" tIns="0" bIns="0"/>
            <a:lstStyle/>
            <a:p>
              <a:pPr algn="ctr"/>
              <a:r>
                <a:rPr sz="2400" b="1">
                  <a:solidFill>
                    <a:srgbClr val="FFFFFF"/>
                  </a:solidFill>
                  <a:latin typeface="Roboto"/>
                </a:rPr>
                <a:t>1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04672" y="0"/>
              <a:ext cx="3627119" cy="777240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r>
                <a:rPr sz="2800" b="1">
                  <a:solidFill>
                    <a:srgbClr val="5B6B4C"/>
                  </a:solidFill>
                  <a:latin typeface="Roboto"/>
                </a:rPr>
                <a:t>Цикл закупок</a:t>
              </a:r>
            </a:p>
          </p:txBody>
        </p:sp>
        <p:sp>
          <p:nvSpPr>
            <p:cNvPr id="7" name="Oval 6"/>
            <p:cNvSpPr/>
            <p:nvPr/>
          </p:nvSpPr>
          <p:spPr>
            <a:xfrm>
              <a:off x="0" y="1165860"/>
              <a:ext cx="548640" cy="548640"/>
            </a:xfrm>
            <a:prstGeom prst="ellipse">
              <a:avLst/>
            </a:prstGeom>
            <a:ln w="15240">
              <a:solidFill>
                <a:srgbClr val="5B6B4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wrap="none" lIns="0" rIns="0" tIns="0" bIns="0"/>
            <a:lstStyle/>
            <a:p>
              <a:pPr algn="ctr"/>
              <a:r>
                <a:rPr sz="2400" b="1">
                  <a:solidFill>
                    <a:srgbClr val="3A2E25"/>
                  </a:solidFill>
                  <a:latin typeface="Roboto"/>
                </a:rPr>
                <a:t>2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04672" y="1051560"/>
              <a:ext cx="3627119" cy="777240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r>
                <a:rPr sz="2800" b="0">
                  <a:solidFill>
                    <a:srgbClr val="3A2E25"/>
                  </a:solidFill>
                  <a:latin typeface="Roboto"/>
                </a:rPr>
                <a:t>Цикл продаж</a:t>
              </a:r>
            </a:p>
          </p:txBody>
        </p:sp>
        <p:sp>
          <p:nvSpPr>
            <p:cNvPr id="9" name="Oval 8"/>
            <p:cNvSpPr/>
            <p:nvPr/>
          </p:nvSpPr>
          <p:spPr>
            <a:xfrm>
              <a:off x="0" y="2217420"/>
              <a:ext cx="548640" cy="548640"/>
            </a:xfrm>
            <a:prstGeom prst="ellipse">
              <a:avLst/>
            </a:prstGeom>
            <a:ln w="15240">
              <a:solidFill>
                <a:srgbClr val="5B6B4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wrap="none" lIns="0" rIns="0" tIns="0" bIns="0"/>
            <a:lstStyle/>
            <a:p>
              <a:pPr algn="ctr"/>
              <a:r>
                <a:rPr sz="2400" b="1">
                  <a:solidFill>
                    <a:srgbClr val="3A2E25"/>
                  </a:solidFill>
                  <a:latin typeface="Roboto"/>
                </a:rPr>
                <a:t>3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04672" y="2103120"/>
              <a:ext cx="3627119" cy="777240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r>
                <a:rPr sz="2800" b="0">
                  <a:solidFill>
                    <a:srgbClr val="3A2E25"/>
                  </a:solidFill>
                  <a:latin typeface="Roboto"/>
                </a:rPr>
                <a:t>Ключевые метрики</a:t>
              </a:r>
            </a:p>
          </p:txBody>
        </p:sp>
        <p:sp>
          <p:nvSpPr>
            <p:cNvPr id="11" name="Oval 10"/>
            <p:cNvSpPr/>
            <p:nvPr/>
          </p:nvSpPr>
          <p:spPr>
            <a:xfrm>
              <a:off x="0" y="3268980"/>
              <a:ext cx="548640" cy="548640"/>
            </a:xfrm>
            <a:prstGeom prst="ellipse">
              <a:avLst/>
            </a:prstGeom>
            <a:ln w="15240">
              <a:solidFill>
                <a:srgbClr val="5B6B4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wrap="none" lIns="0" rIns="0" tIns="0" bIns="0"/>
            <a:lstStyle/>
            <a:p>
              <a:pPr algn="ctr"/>
              <a:r>
                <a:rPr sz="2400" b="1">
                  <a:solidFill>
                    <a:srgbClr val="3A2E25"/>
                  </a:solidFill>
                  <a:latin typeface="Roboto"/>
                </a:rPr>
                <a:t>4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4672" y="3154680"/>
              <a:ext cx="3627119" cy="777240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r>
                <a:rPr sz="2800" b="0">
                  <a:solidFill>
                    <a:srgbClr val="3A2E25"/>
                  </a:solidFill>
                  <a:latin typeface="Roboto"/>
                </a:rPr>
                <a:t>Выбор поставщиков</a:t>
              </a:r>
            </a:p>
          </p:txBody>
        </p:sp>
        <p:sp>
          <p:nvSpPr>
            <p:cNvPr id="13" name="Oval 12"/>
            <p:cNvSpPr/>
            <p:nvPr/>
          </p:nvSpPr>
          <p:spPr>
            <a:xfrm>
              <a:off x="0" y="4320540"/>
              <a:ext cx="548640" cy="548640"/>
            </a:xfrm>
            <a:prstGeom prst="ellipse">
              <a:avLst/>
            </a:prstGeom>
            <a:ln w="15240">
              <a:solidFill>
                <a:srgbClr val="5B6B4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wrap="none" lIns="0" rIns="0" tIns="0" bIns="0"/>
            <a:lstStyle/>
            <a:p>
              <a:pPr algn="ctr"/>
              <a:r>
                <a:rPr sz="2400" b="1">
                  <a:solidFill>
                    <a:srgbClr val="3A2E25"/>
                  </a:solidFill>
                  <a:latin typeface="Roboto"/>
                </a:rPr>
                <a:t>5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4672" y="4206240"/>
              <a:ext cx="3627119" cy="777240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r>
                <a:rPr sz="2800" b="0">
                  <a:solidFill>
                    <a:srgbClr val="3A2E25"/>
                  </a:solidFill>
                  <a:latin typeface="Roboto"/>
                </a:rPr>
                <a:t>Сценарии роста</a:t>
              </a:r>
            </a:p>
          </p:txBody>
        </p:sp>
        <p:sp>
          <p:nvSpPr>
            <p:cNvPr id="15" name="Oval 14"/>
            <p:cNvSpPr/>
            <p:nvPr/>
          </p:nvSpPr>
          <p:spPr>
            <a:xfrm>
              <a:off x="0" y="5372100"/>
              <a:ext cx="548640" cy="548640"/>
            </a:xfrm>
            <a:prstGeom prst="ellipse">
              <a:avLst/>
            </a:prstGeom>
            <a:ln w="15240">
              <a:solidFill>
                <a:srgbClr val="5B6B4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wrap="none" lIns="0" rIns="0" tIns="0" bIns="0"/>
            <a:lstStyle/>
            <a:p>
              <a:pPr algn="ctr"/>
              <a:r>
                <a:rPr sz="2400" b="1">
                  <a:solidFill>
                    <a:srgbClr val="3A2E25"/>
                  </a:solidFill>
                  <a:latin typeface="Roboto"/>
                </a:rPr>
                <a:t>6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4672" y="5257800"/>
              <a:ext cx="3627119" cy="777240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r>
                <a:rPr sz="2800" b="0">
                  <a:solidFill>
                    <a:srgbClr val="3A2E25"/>
                  </a:solidFill>
                  <a:latin typeface="Roboto"/>
                </a:rPr>
                <a:t>Выводы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3A2E25"/>
                </a:solidFill>
                <a:latin typeface="Roboto"/>
              </a:rPr>
              <a:t>2 / 19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45720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3A2E25"/>
                </a:solidFill>
                <a:latin typeface="Roboto Slab"/>
              </a:rPr>
              <a:t>Закупки в одном кадре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5059375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sz="2600" b="0">
                <a:solidFill>
                  <a:srgbClr val="3A2E25"/>
                </a:solidFill>
                <a:latin typeface="Roboto"/>
              </a:rPr>
              <a:t>• </a:t>
            </a:r>
            <a:r>
              <a:rPr sz="2600" b="0">
                <a:solidFill>
                  <a:srgbClr val="3A2E25"/>
                </a:solidFill>
                <a:latin typeface="Roboto"/>
              </a:rPr>
              <a:t>Логистика и поставки — от тендера до приёмки</a:t>
            </a:r>
          </a:p>
          <a:p>
            <a:pPr algn="l">
              <a:spcAft>
                <a:spcPts val="1000"/>
              </a:spcAft>
            </a:pPr>
            <a:r>
              <a:rPr sz="2600" b="0">
                <a:solidFill>
                  <a:srgbClr val="3A2E25"/>
                </a:solidFill>
                <a:latin typeface="Roboto"/>
              </a:rPr>
              <a:t>• </a:t>
            </a:r>
            <a:r>
              <a:rPr sz="2600" b="0">
                <a:solidFill>
                  <a:srgbClr val="3A2E25"/>
                </a:solidFill>
                <a:latin typeface="Roboto"/>
              </a:rPr>
              <a:t>Контроль затрат, качества и сроков</a:t>
            </a:r>
          </a:p>
        </p:txBody>
      </p:sp>
      <p:pic>
        <p:nvPicPr>
          <p:cNvPr id="5" name="Picture 4" descr="yandexart_20260905_123005_bb8011f7_1.jpg"/>
          <p:cNvPicPr>
            <a:picLocks noChangeAspect="1"/>
          </p:cNvPicPr>
          <p:nvPr/>
        </p:nvPicPr>
        <p:blipFill>
          <a:blip r:embed="rId3"/>
          <a:srcRect t="18684" b="18684"/>
          <a:stretch>
            <a:fillRect/>
          </a:stretch>
        </p:blipFill>
        <p:spPr>
          <a:xfrm>
            <a:off x="6065215" y="1554480"/>
            <a:ext cx="5486400" cy="46634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3A2E25"/>
                </a:solidFill>
                <a:latin typeface="Roboto"/>
              </a:rPr>
              <a:t>3 / 19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45720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3A2E25"/>
                </a:solidFill>
                <a:latin typeface="Roboto Slab"/>
              </a:rPr>
              <a:t>Шесть шагов закупки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713357"/>
            <a:ext cx="502920" cy="128016"/>
          </a:xfrm>
          <a:prstGeom prst="rect">
            <a:avLst/>
          </a:prstGeom>
          <a:solidFill>
            <a:srgbClr val="5B6B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25880" y="1554480"/>
            <a:ext cx="10225735" cy="572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0">
                <a:solidFill>
                  <a:srgbClr val="3A2E25"/>
                </a:solidFill>
                <a:latin typeface="Roboto"/>
              </a:rPr>
              <a:t>Потребность — формулируем, что и зачем покупаем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2286127"/>
            <a:ext cx="502920" cy="128016"/>
          </a:xfrm>
          <a:prstGeom prst="rect">
            <a:avLst/>
          </a:prstGeom>
          <a:solidFill>
            <a:srgbClr val="5B6B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325880" y="2127250"/>
            <a:ext cx="10225735" cy="572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0">
                <a:solidFill>
                  <a:srgbClr val="3A2E25"/>
                </a:solidFill>
                <a:latin typeface="Roboto"/>
              </a:rPr>
              <a:t>Поиск и тендер — запрашиваем предложения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2858897"/>
            <a:ext cx="502920" cy="128016"/>
          </a:xfrm>
          <a:prstGeom prst="rect">
            <a:avLst/>
          </a:prstGeom>
          <a:solidFill>
            <a:srgbClr val="5B6B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25880" y="2700020"/>
            <a:ext cx="10225735" cy="572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0">
                <a:solidFill>
                  <a:srgbClr val="3A2E25"/>
                </a:solidFill>
                <a:latin typeface="Roboto"/>
              </a:rPr>
              <a:t>Договор — фиксируем цену и условия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" y="3431667"/>
            <a:ext cx="502920" cy="128016"/>
          </a:xfrm>
          <a:prstGeom prst="rect">
            <a:avLst/>
          </a:prstGeom>
          <a:solidFill>
            <a:srgbClr val="5B6B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325880" y="3272790"/>
            <a:ext cx="10225735" cy="572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0">
                <a:solidFill>
                  <a:srgbClr val="3A2E25"/>
                </a:solidFill>
                <a:latin typeface="Roboto"/>
              </a:rPr>
              <a:t>Приёмка — проверяем качество и сроки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080" y="4004437"/>
            <a:ext cx="502920" cy="128016"/>
          </a:xfrm>
          <a:prstGeom prst="rect">
            <a:avLst/>
          </a:prstGeom>
          <a:solidFill>
            <a:srgbClr val="5B6B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325880" y="3845560"/>
            <a:ext cx="10225735" cy="572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0">
                <a:solidFill>
                  <a:srgbClr val="3A2E25"/>
                </a:solidFill>
                <a:latin typeface="Roboto"/>
              </a:rPr>
              <a:t>Оплата — закрываем сделку деньгами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0080" y="4577207"/>
            <a:ext cx="502920" cy="128016"/>
          </a:xfrm>
          <a:prstGeom prst="rect">
            <a:avLst/>
          </a:prstGeom>
          <a:solidFill>
            <a:srgbClr val="5B6B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325880" y="4418330"/>
            <a:ext cx="10225735" cy="572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0">
                <a:solidFill>
                  <a:srgbClr val="3A2E25"/>
                </a:solidFill>
                <a:latin typeface="Roboto"/>
              </a:rPr>
              <a:t>Оценка — решаем, продолжать ли работу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3A2E25"/>
                </a:solidFill>
                <a:latin typeface="Roboto"/>
              </a:rPr>
              <a:t>4 / 19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45720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3A2E25"/>
                </a:solidFill>
                <a:latin typeface="Roboto Slab"/>
              </a:rPr>
              <a:t>Процесс закупки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2348179"/>
            <a:ext cx="3332378" cy="1874520"/>
          </a:xfrm>
          <a:prstGeom prst="roundRect">
            <a:avLst/>
          </a:prstGeom>
          <a:solidFill>
            <a:srgbClr val="5B6B4C"/>
          </a:solidFill>
          <a:ln>
            <a:solidFill>
              <a:srgbClr val="5B6B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b="1" sz="2400">
                <a:solidFill>
                  <a:srgbClr val="FFFFFF"/>
                </a:solidFill>
              </a:rPr>
              <a:t>Заявка</a:t>
            </a:r>
          </a:p>
          <a:p>
            <a:pPr algn="ctr"/>
            <a:r>
              <a:rPr sz="2000">
                <a:solidFill>
                  <a:srgbClr val="FFFFFF"/>
                </a:solidFill>
              </a:rPr>
              <a:t>потребность отдела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429658" y="2348179"/>
            <a:ext cx="3332378" cy="1874520"/>
          </a:xfrm>
          <a:prstGeom prst="roundRect">
            <a:avLst/>
          </a:prstGeom>
          <a:solidFill>
            <a:srgbClr val="5B6B4C"/>
          </a:solidFill>
          <a:ln>
            <a:solidFill>
              <a:srgbClr val="5B6B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b="1" sz="2400">
                <a:solidFill>
                  <a:srgbClr val="FFFFFF"/>
                </a:solidFill>
              </a:rPr>
              <a:t>Тендер</a:t>
            </a:r>
          </a:p>
          <a:p>
            <a:pPr algn="ctr"/>
            <a:r>
              <a:rPr sz="2000">
                <a:solidFill>
                  <a:srgbClr val="FFFFFF"/>
                </a:solidFill>
              </a:rPr>
              <a:t>3–5 предложений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219236" y="2348179"/>
            <a:ext cx="3332378" cy="1874520"/>
          </a:xfrm>
          <a:prstGeom prst="roundRect">
            <a:avLst/>
          </a:prstGeom>
          <a:solidFill>
            <a:srgbClr val="5B6B4C"/>
          </a:solidFill>
          <a:ln>
            <a:solidFill>
              <a:srgbClr val="5B6B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b="1" sz="2400">
                <a:solidFill>
                  <a:srgbClr val="FFFFFF"/>
                </a:solidFill>
              </a:rPr>
              <a:t>Договор</a:t>
            </a:r>
          </a:p>
          <a:p>
            <a:pPr algn="ctr"/>
            <a:r>
              <a:rPr sz="2000">
                <a:solidFill>
                  <a:srgbClr val="FFFFFF"/>
                </a:solidFill>
              </a:rPr>
              <a:t>цена и условия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4679899"/>
            <a:ext cx="3332378" cy="1874520"/>
          </a:xfrm>
          <a:prstGeom prst="roundRect">
            <a:avLst/>
          </a:prstGeom>
          <a:solidFill>
            <a:srgbClr val="5B6B4C"/>
          </a:solidFill>
          <a:ln>
            <a:solidFill>
              <a:srgbClr val="5B6B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b="1" sz="2400">
                <a:solidFill>
                  <a:srgbClr val="FFFFFF"/>
                </a:solidFill>
              </a:rPr>
              <a:t>Приёмка</a:t>
            </a:r>
          </a:p>
          <a:p>
            <a:pPr algn="ctr"/>
            <a:r>
              <a:rPr sz="2000">
                <a:solidFill>
                  <a:srgbClr val="FFFFFF"/>
                </a:solidFill>
              </a:rPr>
              <a:t>качество и сроки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29658" y="4679899"/>
            <a:ext cx="3332378" cy="1874520"/>
          </a:xfrm>
          <a:prstGeom prst="roundRect">
            <a:avLst/>
          </a:prstGeom>
          <a:solidFill>
            <a:srgbClr val="5B6B4C"/>
          </a:solidFill>
          <a:ln>
            <a:solidFill>
              <a:srgbClr val="5B6B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b="1" sz="2400">
                <a:solidFill>
                  <a:srgbClr val="FFFFFF"/>
                </a:solidFill>
              </a:rPr>
              <a:t>Оплата</a:t>
            </a:r>
          </a:p>
          <a:p>
            <a:pPr algn="ctr"/>
            <a:r>
              <a:rPr sz="2000">
                <a:solidFill>
                  <a:srgbClr val="FFFFFF"/>
                </a:solidFill>
              </a:rPr>
              <a:t>по графику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19236" y="4679899"/>
            <a:ext cx="3332378" cy="1874520"/>
          </a:xfrm>
          <a:prstGeom prst="roundRect">
            <a:avLst/>
          </a:prstGeom>
          <a:solidFill>
            <a:srgbClr val="5B6B4C"/>
          </a:solidFill>
          <a:ln>
            <a:solidFill>
              <a:srgbClr val="5B6B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b="1" sz="2400">
                <a:solidFill>
                  <a:srgbClr val="FFFFFF"/>
                </a:solidFill>
              </a:rPr>
              <a:t>Оценка</a:t>
            </a:r>
          </a:p>
          <a:p>
            <a:pPr algn="ctr"/>
            <a:r>
              <a:rPr sz="2000">
                <a:solidFill>
                  <a:srgbClr val="FFFFFF"/>
                </a:solidFill>
              </a:rPr>
              <a:t>рейтинг поставщика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3972458" y="3285439"/>
            <a:ext cx="457200" cy="0"/>
          </a:xfrm>
          <a:prstGeom prst="curvedConnector3">
            <a:avLst/>
          </a:prstGeom>
          <a:ln w="19050">
            <a:solidFill>
              <a:srgbClr val="3A2E25"/>
            </a:solidFill>
            <a:headEnd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>
            <a:off x="7762036" y="3285439"/>
            <a:ext cx="457200" cy="0"/>
          </a:xfrm>
          <a:prstGeom prst="curvedConnector3">
            <a:avLst/>
          </a:prstGeom>
          <a:ln w="19050">
            <a:solidFill>
              <a:srgbClr val="3A2E25"/>
            </a:solidFill>
            <a:headEnd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 flipH="1">
            <a:off x="2306269" y="4222699"/>
            <a:ext cx="7579156" cy="457200"/>
          </a:xfrm>
          <a:prstGeom prst="curvedConnector3">
            <a:avLst/>
          </a:prstGeom>
          <a:ln w="19050">
            <a:solidFill>
              <a:srgbClr val="3A2E25"/>
            </a:solidFill>
            <a:headEnd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>
            <a:off x="3972458" y="5617159"/>
            <a:ext cx="457200" cy="0"/>
          </a:xfrm>
          <a:prstGeom prst="curvedConnector3">
            <a:avLst/>
          </a:prstGeom>
          <a:ln w="19050">
            <a:solidFill>
              <a:srgbClr val="3A2E25"/>
            </a:solidFill>
            <a:headEnd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>
            <a:off x="7762036" y="5617159"/>
            <a:ext cx="457200" cy="0"/>
          </a:xfrm>
          <a:prstGeom prst="curvedConnector3">
            <a:avLst/>
          </a:prstGeom>
          <a:ln w="19050">
            <a:solidFill>
              <a:srgbClr val="3A2E25"/>
            </a:solidFill>
            <a:headEnd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3A2E25"/>
                </a:solidFill>
                <a:latin typeface="Roboto"/>
              </a:rPr>
              <a:t>5 / 19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4084167" y="1280160"/>
            <a:ext cx="4023360" cy="4023360"/>
          </a:xfrm>
          <a:prstGeom prst="ellipse">
            <a:avLst/>
          </a:prstGeom>
          <a:solidFill>
            <a:srgbClr val="5B6B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/>
            <a:r>
              <a:rPr sz="8600" b="1">
                <a:solidFill>
                  <a:srgbClr val="FFFFFF"/>
                </a:solidFill>
                <a:latin typeface="Roboto"/>
              </a:rPr>
              <a:t>−12 %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548640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0">
                <a:solidFill>
                  <a:srgbClr val="3A2E25"/>
                </a:solidFill>
                <a:latin typeface="Roboto Slab"/>
              </a:rPr>
              <a:t>Среднее снижение затрат после аудита поставщиков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3A2E25"/>
                </a:solidFill>
                <a:latin typeface="Roboto"/>
              </a:rPr>
              <a:t>6 / 19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45720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3A2E25"/>
                </a:solidFill>
                <a:latin typeface="Roboto Slab"/>
              </a:rPr>
              <a:t>Закупки по категориям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640080" y="1554480"/>
          <a:ext cx="6705423" cy="4663440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7711263" y="1554480"/>
            <a:ext cx="3840352" cy="4663440"/>
          </a:xfrm>
          <a:prstGeom prst="roundRect">
            <a:avLst/>
          </a:prstGeom>
          <a:solidFill>
            <a:srgbClr val="5B6B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2400" b="1">
                <a:solidFill>
                  <a:srgbClr val="FFFFFF"/>
                </a:solidFill>
              </a:rPr>
              <a:t>Сырьё и логистика — 67% всех затрат на закупки</a:t>
            </a:r>
          </a:p>
          <a:p>
            <a:r>
              <a:rPr sz="2000">
                <a:solidFill>
                  <a:srgbClr val="FFFFFF"/>
                </a:solidFill>
              </a:rPr>
              <a:t>Данные за год, млн ₽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3A2E25"/>
                </a:solidFill>
                <a:latin typeface="Roboto"/>
              </a:rPr>
              <a:t>7 / 19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457200"/>
            <a:ext cx="5135727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3A2E25"/>
                </a:solidFill>
                <a:latin typeface="Roboto Slab"/>
              </a:rPr>
              <a:t>Закупки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5135727" cy="6857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sz="2600" b="0">
                <a:solidFill>
                  <a:srgbClr val="3A2E25"/>
                </a:solidFill>
                <a:latin typeface="Roboto"/>
              </a:rPr>
              <a:t>• </a:t>
            </a:r>
            <a:r>
              <a:rPr sz="2600" b="0">
                <a:solidFill>
                  <a:srgbClr val="3A2E25"/>
                </a:solidFill>
                <a:latin typeface="Roboto"/>
              </a:rPr>
              <a:t>Снижаем себестоимость</a:t>
            </a:r>
          </a:p>
          <a:p>
            <a:pPr algn="l">
              <a:spcAft>
                <a:spcPts val="1000"/>
              </a:spcAft>
            </a:pPr>
            <a:r>
              <a:rPr sz="2600" b="0">
                <a:solidFill>
                  <a:srgbClr val="3A2E25"/>
                </a:solidFill>
                <a:latin typeface="Roboto"/>
              </a:rPr>
              <a:t>• </a:t>
            </a:r>
            <a:r>
              <a:rPr sz="2600" b="0">
                <a:solidFill>
                  <a:srgbClr val="3A2E25"/>
                </a:solidFill>
                <a:latin typeface="Roboto"/>
              </a:rPr>
              <a:t>Управляем складом</a:t>
            </a:r>
          </a:p>
          <a:p>
            <a:pPr algn="l">
              <a:spcAft>
                <a:spcPts val="1000"/>
              </a:spcAft>
            </a:pPr>
            <a:r>
              <a:rPr sz="2600" b="0">
                <a:solidFill>
                  <a:srgbClr val="3A2E25"/>
                </a:solidFill>
                <a:latin typeface="Roboto"/>
              </a:rPr>
              <a:t>• </a:t>
            </a:r>
            <a:r>
              <a:rPr sz="2600" b="0">
                <a:solidFill>
                  <a:srgbClr val="3A2E25"/>
                </a:solidFill>
                <a:latin typeface="Roboto"/>
              </a:rPr>
              <a:t>Договариваемся об отсрочке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15887" y="457200"/>
            <a:ext cx="5135727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3A2E25"/>
                </a:solidFill>
                <a:latin typeface="Roboto Slab"/>
              </a:rPr>
              <a:t>Продажи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15887" y="1371600"/>
            <a:ext cx="5135727" cy="6857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sz="2600" b="0">
                <a:solidFill>
                  <a:srgbClr val="3A2E25"/>
                </a:solidFill>
                <a:latin typeface="Roboto"/>
              </a:rPr>
              <a:t>• </a:t>
            </a:r>
            <a:r>
              <a:rPr sz="2600" b="0">
                <a:solidFill>
                  <a:srgbClr val="3A2E25"/>
                </a:solidFill>
                <a:latin typeface="Roboto"/>
              </a:rPr>
              <a:t>Растим выручку</a:t>
            </a:r>
          </a:p>
          <a:p>
            <a:pPr algn="l">
              <a:spcAft>
                <a:spcPts val="1000"/>
              </a:spcAft>
            </a:pPr>
            <a:r>
              <a:rPr sz="2600" b="0">
                <a:solidFill>
                  <a:srgbClr val="3A2E25"/>
                </a:solidFill>
                <a:latin typeface="Roboto"/>
              </a:rPr>
              <a:t>• </a:t>
            </a:r>
            <a:r>
              <a:rPr sz="2600" b="0">
                <a:solidFill>
                  <a:srgbClr val="3A2E25"/>
                </a:solidFill>
                <a:latin typeface="Roboto"/>
              </a:rPr>
              <a:t>Увеличиваем средний чек</a:t>
            </a:r>
          </a:p>
          <a:p>
            <a:pPr algn="l">
              <a:spcAft>
                <a:spcPts val="1000"/>
              </a:spcAft>
            </a:pPr>
            <a:r>
              <a:rPr sz="2600" b="0">
                <a:solidFill>
                  <a:srgbClr val="3A2E25"/>
                </a:solidFill>
                <a:latin typeface="Roboto"/>
              </a:rPr>
              <a:t>• </a:t>
            </a:r>
            <a:r>
              <a:rPr sz="2600" b="0">
                <a:solidFill>
                  <a:srgbClr val="3A2E25"/>
                </a:solidFill>
                <a:latin typeface="Roboto"/>
              </a:rPr>
              <a:t>Возвращаем клиентов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3A2E25"/>
                </a:solidFill>
                <a:latin typeface="Roboto"/>
              </a:rPr>
              <a:t>8 / 19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.slides-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45720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3A2E25"/>
                </a:solidFill>
                <a:latin typeface="Roboto Slab"/>
              </a:rPr>
              <a:t>Продажи в одном кадре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5059375" cy="4663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sz="2600" b="0">
                <a:solidFill>
                  <a:srgbClr val="3A2E25"/>
                </a:solidFill>
                <a:latin typeface="Roboto"/>
              </a:rPr>
              <a:t>• </a:t>
            </a:r>
            <a:r>
              <a:rPr sz="2600" b="0">
                <a:solidFill>
                  <a:srgbClr val="3A2E25"/>
                </a:solidFill>
                <a:latin typeface="Roboto"/>
              </a:rPr>
              <a:t>Рост выручки и среднего чека</a:t>
            </a:r>
          </a:p>
          <a:p>
            <a:pPr algn="l">
              <a:spcAft>
                <a:spcPts val="1000"/>
              </a:spcAft>
            </a:pPr>
            <a:r>
              <a:rPr sz="2600" b="0">
                <a:solidFill>
                  <a:srgbClr val="3A2E25"/>
                </a:solidFill>
                <a:latin typeface="Roboto"/>
              </a:rPr>
              <a:t>• </a:t>
            </a:r>
            <a:r>
              <a:rPr sz="2600" b="0">
                <a:solidFill>
                  <a:srgbClr val="3A2E25"/>
                </a:solidFill>
                <a:latin typeface="Roboto"/>
              </a:rPr>
              <a:t>От первого контакта до повторной покупки</a:t>
            </a:r>
          </a:p>
        </p:txBody>
      </p:sp>
      <p:pic>
        <p:nvPicPr>
          <p:cNvPr id="5" name="Picture 4" descr="yandexart_20260905_123218_b9411e6a_1.jpg"/>
          <p:cNvPicPr>
            <a:picLocks noChangeAspect="1"/>
          </p:cNvPicPr>
          <p:nvPr/>
        </p:nvPicPr>
        <p:blipFill>
          <a:blip r:embed="rId3"/>
          <a:srcRect t="18684" b="18684"/>
          <a:stretch>
            <a:fillRect/>
          </a:stretch>
        </p:blipFill>
        <p:spPr>
          <a:xfrm>
            <a:off x="6065215" y="1554480"/>
            <a:ext cx="5486400" cy="46634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54335" y="635508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3A2E25"/>
                </a:solidFill>
                <a:latin typeface="Roboto"/>
              </a:rPr>
              <a:t>9 / 19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B6B4C"/>
      </a:hlink>
      <a:folHlink>
        <a:srgbClr val="5B6B4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